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10" r:id="rId3"/>
    <p:sldId id="1036" r:id="rId4"/>
    <p:sldId id="1017" r:id="rId5"/>
    <p:sldId id="1016" r:id="rId6"/>
    <p:sldId id="1019" r:id="rId7"/>
    <p:sldId id="1023" r:id="rId8"/>
    <p:sldId id="1027" r:id="rId9"/>
    <p:sldId id="1031" r:id="rId10"/>
    <p:sldId id="1033" r:id="rId11"/>
    <p:sldId id="1012" r:id="rId12"/>
    <p:sldId id="1013" r:id="rId13"/>
    <p:sldId id="1014" r:id="rId14"/>
    <p:sldId id="1039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Our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subjects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Story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like,I,stories,reading,English,also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2141821"/>
            <a:ext cx="113681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also like reading English stories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stories,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我也喜欢读英语故事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9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的成绩报告单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9821" y="1538574"/>
            <a:ext cx="2520280" cy="3875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90906"/>
              </p:ext>
            </p:extLst>
          </p:nvPr>
        </p:nvGraphicFramePr>
        <p:xfrm>
          <a:off x="343713" y="2060848"/>
          <a:ext cx="11502989" cy="3528390"/>
        </p:xfrm>
        <a:graphic>
          <a:graphicData uri="http://schemas.openxmlformats.org/drawingml/2006/table">
            <a:tbl>
              <a:tblPr firstRow="1" firstCol="1" bandRow="1"/>
              <a:tblGrid>
                <a:gridCol w="1743853">
                  <a:extLst>
                    <a:ext uri="{9D8B030D-6E8A-4147-A177-3AD203B41FA5}">
                      <a16:colId xmlns:a16="http://schemas.microsoft.com/office/drawing/2014/main" val="3715331509"/>
                    </a:ext>
                  </a:extLst>
                </a:gridCol>
                <a:gridCol w="1743853">
                  <a:extLst>
                    <a:ext uri="{9D8B030D-6E8A-4147-A177-3AD203B41FA5}">
                      <a16:colId xmlns:a16="http://schemas.microsoft.com/office/drawing/2014/main" val="4129735308"/>
                    </a:ext>
                  </a:extLst>
                </a:gridCol>
                <a:gridCol w="1743853">
                  <a:extLst>
                    <a:ext uri="{9D8B030D-6E8A-4147-A177-3AD203B41FA5}">
                      <a16:colId xmlns:a16="http://schemas.microsoft.com/office/drawing/2014/main" val="468429066"/>
                    </a:ext>
                  </a:extLst>
                </a:gridCol>
                <a:gridCol w="2091244">
                  <a:extLst>
                    <a:ext uri="{9D8B030D-6E8A-4147-A177-3AD203B41FA5}">
                      <a16:colId xmlns:a16="http://schemas.microsoft.com/office/drawing/2014/main" val="3438797158"/>
                    </a:ext>
                  </a:extLst>
                </a:gridCol>
                <a:gridCol w="2091244">
                  <a:extLst>
                    <a:ext uri="{9D8B030D-6E8A-4147-A177-3AD203B41FA5}">
                      <a16:colId xmlns:a16="http://schemas.microsoft.com/office/drawing/2014/main" val="3726526180"/>
                    </a:ext>
                  </a:extLst>
                </a:gridCol>
                <a:gridCol w="2088942">
                  <a:extLst>
                    <a:ext uri="{9D8B030D-6E8A-4147-A177-3AD203B41FA5}">
                      <a16:colId xmlns:a16="http://schemas.microsoft.com/office/drawing/2014/main" val="1914685014"/>
                    </a:ext>
                  </a:extLst>
                </a:gridCol>
              </a:tblGrid>
              <a:tr h="705678">
                <a:tc gridSpan="6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report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成绩报告单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526414"/>
                  </a:ext>
                </a:extLst>
              </a:tr>
              <a:tr h="705678">
                <a:tc gridSpan="6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Sunshine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Primary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    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311355"/>
                  </a:ext>
                </a:extLst>
              </a:tr>
              <a:tr h="705678">
                <a:tc gridSpan="6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Brown   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Green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910555"/>
                  </a:ext>
                </a:extLst>
              </a:tr>
              <a:tr h="70567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4490257"/>
                  </a:ext>
                </a:extLst>
              </a:tr>
              <a:tr h="70567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★★★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★★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★★★★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★★★★★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★★★★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★★★★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008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96670"/>
              </p:ext>
            </p:extLst>
          </p:nvPr>
        </p:nvGraphicFramePr>
        <p:xfrm>
          <a:off x="334567" y="1268760"/>
          <a:ext cx="11521280" cy="3024336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596297808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report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成绩报告单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027014"/>
                  </a:ext>
                </a:extLst>
              </a:tr>
              <a:tr h="226825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Comments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评语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clever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boy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table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tennis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English,Art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继续努力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407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Brown is a school boy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is good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guess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Jack can speak Chinese and English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743" y="8907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760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由成绩报告单可知，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是一名男生且在上学，故答案是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5361" y="214390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71981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由成绩报告单可知，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的数学（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）只得到了两颗星，不太好，所以不能说擅长，故答案是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5361" y="407569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59905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成绩报告单中有语文（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）和英语（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），所以可以猜测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是会说中文和英语的，故答案是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341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can play football very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Green is Jack’s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8400" y="143986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4504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is good at PE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play table tennis very well.”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乒乓球打得非常好，没有提到足球，故答案是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5743" y="33482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8522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由成绩报告单可知，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的老师是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Green,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故答案是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9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678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判断句子与图意是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293096"/>
            <a:ext cx="11485848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PE best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too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 do you like best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Science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r="56344" b="18301"/>
          <a:stretch/>
        </p:blipFill>
        <p:spPr>
          <a:xfrm>
            <a:off x="514452" y="2078744"/>
            <a:ext cx="5025710" cy="151648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66292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57893" y="377960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214033" y="37885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44934" t="-344" b="18534"/>
          <a:stretch/>
        </p:blipFill>
        <p:spPr>
          <a:xfrm>
            <a:off x="480144" y="974333"/>
            <a:ext cx="6339281" cy="151856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20887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11148" y="25286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588060" y="25518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653215" y="254653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3150947"/>
            <a:ext cx="11485848" cy="3392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 Chinese lesson this morning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we don’t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English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learn about Chinese culture in a Chinese lesson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3571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 good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Chinese culture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18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053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二、根据图片或首字母提示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的学校课程介绍。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algn="dist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Hello,everyone,I’m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Mingming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seven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050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Art,Music,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and 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9.tif" descr="id:214749325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7334" y="2044273"/>
            <a:ext cx="1553475" cy="138472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10.tif" descr="id:214749326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3268409"/>
            <a:ext cx="1312719" cy="1312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11.tif" descr="id:2147493268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0522" y="3429000"/>
            <a:ext cx="1538660" cy="12407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12.tif" descr="id:2147493275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83638" y="3340417"/>
            <a:ext cx="1121679" cy="138472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矩形 6"/>
          <p:cNvSpPr/>
          <p:nvPr/>
        </p:nvSpPr>
        <p:spPr>
          <a:xfrm>
            <a:off x="901665" y="2302821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/>
              <a:t>ubjects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600115" y="2383794"/>
            <a:ext cx="1401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Chinese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045276" y="2374829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Maths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710830" y="3581981"/>
            <a:ext cx="1342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English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473228" y="3652755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Science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655046" y="4860195"/>
            <a:ext cx="1713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nteresting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805180" y="4941168"/>
            <a:ext cx="6030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lso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44890" y="5499302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rawing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892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—Thank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is beautiful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漂亮的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1376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540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欢迎来到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“welcome to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，如果后面是接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等副词时，不用介词。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together,Nancy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525" y="8744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后面的动词用原形，意为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让我们一起做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吧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09738" algn="l"/>
                <a:tab pos="5019675" algn="l"/>
                <a:tab pos="7799388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students like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like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 in 	the playground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09738" algn="l"/>
                <a:tab pos="5019675" algn="l"/>
                <a:tab pos="7799388" algn="l"/>
                <a:tab pos="8550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7525" y="28481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1461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根据后句中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“playground”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可知，前句是跟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v-ing/to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72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the music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Music very much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743" y="8728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548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for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后面接名词。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140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 and Science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6471" y="34481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，前面要用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动词，主语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 and Science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47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四、按要求改写句子。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and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069813"/>
            <a:ext cx="2820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What </a:t>
            </a:r>
            <a:r>
              <a:rPr lang="en-US" altLang="zh-CN" dirty="0" smtClean="0"/>
              <a:t>     subjects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583038" y="2149552"/>
            <a:ext cx="74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like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0188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画线部分是两个科目，对科目提问用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subjects do you like best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2196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dinner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50995" y="4175975"/>
            <a:ext cx="2209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to </a:t>
            </a:r>
            <a:r>
              <a:rPr lang="en-US" altLang="zh-CN" dirty="0" smtClean="0"/>
              <a:t>   have/eat </a:t>
            </a:r>
            <a:endParaRPr lang="zh-CN" altLang="en-US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66210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...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后接名词。它的同义句是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to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87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1511679"/>
            <a:ext cx="1879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also </a:t>
            </a:r>
            <a:r>
              <a:rPr lang="en-US" altLang="zh-CN" dirty="0" smtClean="0"/>
              <a:t>     like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用于句中，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用于句末。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606" y="3337531"/>
            <a:ext cx="1721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 </a:t>
            </a:r>
            <a:r>
              <a:rPr lang="en-US" altLang="zh-CN" dirty="0" smtClean="0"/>
              <a:t>     you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13012" y="3339062"/>
            <a:ext cx="1342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English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句子时态是一般现在时，含有实义动词的句子改为一般疑问句时，要借助动词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，主语第一人称变为第二人称，后面的动词用原形。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2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693</Words>
  <Application>Microsoft Office PowerPoint</Application>
  <PresentationFormat>自定义</PresentationFormat>
  <Paragraphs>122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仿宋</vt:lpstr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360</cp:revision>
  <dcterms:created xsi:type="dcterms:W3CDTF">2020-11-06T05:24:00Z</dcterms:created>
  <dcterms:modified xsi:type="dcterms:W3CDTF">2025-06-23T09:25:01Z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